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6"/>
  </p:notesMasterIdLst>
  <p:handoutMasterIdLst>
    <p:handoutMasterId r:id="rId27"/>
  </p:handoutMasterIdLst>
  <p:sldIdLst>
    <p:sldId id="421" r:id="rId2"/>
    <p:sldId id="513" r:id="rId3"/>
    <p:sldId id="514" r:id="rId4"/>
    <p:sldId id="537" r:id="rId5"/>
    <p:sldId id="512" r:id="rId6"/>
    <p:sldId id="538" r:id="rId7"/>
    <p:sldId id="515" r:id="rId8"/>
    <p:sldId id="539" r:id="rId9"/>
    <p:sldId id="540" r:id="rId10"/>
    <p:sldId id="536" r:id="rId11"/>
    <p:sldId id="534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8" r:id="rId23"/>
    <p:sldId id="541" r:id="rId24"/>
    <p:sldId id="511" r:id="rId25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00" autoAdjust="0"/>
    <p:restoredTop sz="50000" autoAdjust="0"/>
  </p:normalViewPr>
  <p:slideViewPr>
    <p:cSldViewPr>
      <p:cViewPr varScale="1">
        <p:scale>
          <a:sx n="43" d="100"/>
          <a:sy n="43" d="100"/>
        </p:scale>
        <p:origin x="15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 types – point, spot, directional,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The position </a:t>
            </a:r>
            <a:r>
              <a:rPr lang="en-US" smtClean="0"/>
              <a:t>is reconstructed </a:t>
            </a:r>
            <a:r>
              <a:rPr lang="en-US" dirty="0" smtClean="0"/>
              <a:t>from the fragment position and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DS: 24-bit depth, 8-bit</a:t>
            </a:r>
            <a:r>
              <a:rPr lang="en-US" baseline="0" dirty="0" smtClean="0"/>
              <a:t> stencil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dirty="0" smtClean="0"/>
              <a:t>* RT0-RT3:  32-bit RGBA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Light accumulation is output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Normal Z is reconstructed since it is normalized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Motion vector is in screen-space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Specular power - stored as log2(original)/10.5</a:t>
            </a:r>
            <a:r>
              <a:rPr lang="en-US" baseline="0" dirty="0" smtClean="0"/>
              <a:t> - </a:t>
            </a:r>
            <a:r>
              <a:rPr lang="en-US" dirty="0" smtClean="0"/>
              <a:t>High range and still high precision for low shininess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Sun Occlusion - pre-rendered static sun shadows</a:t>
            </a:r>
            <a:r>
              <a:rPr lang="en-US" baseline="0" dirty="0" smtClean="0"/>
              <a:t> - </a:t>
            </a:r>
            <a:r>
              <a:rPr lang="en-US" dirty="0" smtClean="0"/>
              <a:t>Mixed with real-time sun shadow for higher quality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geometry increases the vertex load but can decrease the fragment load since it can provide a tighter</a:t>
            </a:r>
            <a:r>
              <a:rPr lang="en-US" baseline="0" dirty="0" smtClean="0"/>
              <a:t> fit around the light’s area of influence.  Some lights, like the sun, may not have bounding geometry and are better served by a full-screen quad.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Killzone 2 uses two passes and the stencil buffer to determine lit pixels, and a third</a:t>
            </a:r>
            <a:r>
              <a:rPr lang="en-US" baseline="0" dirty="0" smtClean="0"/>
              <a:t> pass to finally do lighting.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http://marcinignac.com/blog/deferred-rendering-explained/ - uses front facing culling</a:t>
            </a:r>
            <a:r>
              <a:rPr lang="en-US" baseline="0" dirty="0" smtClean="0"/>
              <a:t> and GREATER </a:t>
            </a:r>
            <a:r>
              <a:rPr lang="en-US" baseline="0" smtClean="0"/>
              <a:t>depth test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reading: http://</a:t>
            </a:r>
            <a:r>
              <a:rPr lang="en-US" dirty="0" err="1" smtClean="0"/>
              <a:t>floored.com</a:t>
            </a:r>
            <a:r>
              <a:rPr lang="en-US" dirty="0" smtClean="0"/>
              <a:t>/blog/2014/</a:t>
            </a:r>
            <a:r>
              <a:rPr lang="en-US" dirty="0" err="1" smtClean="0"/>
              <a:t>webgl</a:t>
            </a:r>
            <a:r>
              <a:rPr lang="en-US" dirty="0" smtClean="0"/>
              <a:t>-deferred-shading-</a:t>
            </a:r>
            <a:r>
              <a:rPr lang="en-US" dirty="0" err="1" smtClean="0"/>
              <a:t>gbuffer</a:t>
            </a:r>
            <a:r>
              <a:rPr lang="en-US" dirty="0" smtClean="0"/>
              <a:t>-floating-point-</a:t>
            </a:r>
            <a:r>
              <a:rPr lang="en-US" dirty="0" err="1" smtClean="0"/>
              <a:t>texture.html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8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How do we</a:t>
            </a:r>
            <a:r>
              <a:rPr lang="en-US" baseline="0" dirty="0" smtClean="0"/>
              <a:t> accumulate?  Blending.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Can’t compile in</a:t>
            </a:r>
            <a:r>
              <a:rPr lang="en-US" baseline="0" dirty="0" smtClean="0"/>
              <a:t> advance since there are so many combinations.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Lighting does not depend on the number of objects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Does not handle transparent objects?  Why?  We only have g-buffer for front-most fragment.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“Depth, normal, and specular factor are used to calculate diffuse lighting and specular reflection, which is then combined with the albedo color for the final image.”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guerrilla-games.com/publications/dr_kz2_rsx_dev07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www.guerrilla-games.com/publications/dr_kz2_rsx_dev07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guerrilla-games.com/publications/dr_kz2_rsx_dev07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guerrilla-games.com/publications/dr_kz2_rsx_dev07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guerrilla-games.com/publications/dr_kz2_rsx_dev07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guerrilla-games.com/publications/dr_kz2_rsx_dev07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guerrilla-games.com/publications/dr_kz2_rsx_dev07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ww.guerrilla-games.com/publications/dr_kz2_rsx_dev0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4/01/webgl-deferred-shading/" TargetMode="External"/><Relationship Id="rId4" Type="http://schemas.openxmlformats.org/officeDocument/2006/relationships/hyperlink" Target="http://marcinignac.com/blog/deferred-rendering-explained/dem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hyperlink" Target="http://www.slideshare.net/cagetu/light-prepass" TargetMode="External"/><Relationship Id="rId5" Type="http://schemas.openxmlformats.org/officeDocument/2006/relationships/hyperlink" Target="http://aras-p.info/texts/CompactNormalStor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Deferred Shading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CIS 565 - Fall </a:t>
            </a:r>
            <a:r>
              <a:rPr lang="en-US" altLang="en-US" sz="2800" dirty="0" smtClean="0"/>
              <a:t>2016</a:t>
            </a:r>
            <a:endParaRPr lang="en-US" altLang="en-US" sz="2800" dirty="0" smtClean="0"/>
          </a:p>
        </p:txBody>
      </p:sp>
      <p:pic>
        <p:nvPicPr>
          <p:cNvPr id="5" name="Picture 2" descr="https://github.com/CIS565-Fall-2016/cis565-fall-2016.github.io/raw/master/images/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20" y="0"/>
            <a:ext cx="6042580" cy="15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676400"/>
            <a:ext cx="511302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005138"/>
            <a:ext cx="551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59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35782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316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8" y="1761695"/>
            <a:ext cx="7741967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189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41966" cy="434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460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0" y="1769833"/>
            <a:ext cx="7764160" cy="43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98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2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69833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73532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374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3532"/>
            <a:ext cx="7707750" cy="4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761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7231"/>
            <a:ext cx="7707750" cy="43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144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engine that renders lots of</a:t>
            </a:r>
          </a:p>
          <a:p>
            <a:pPr lvl="1"/>
            <a:r>
              <a:rPr lang="en-US" dirty="0" smtClean="0"/>
              <a:t>Objects with different materials</a:t>
            </a:r>
          </a:p>
          <a:p>
            <a:pPr lvl="1"/>
            <a:r>
              <a:rPr lang="en-US" dirty="0" smtClean="0"/>
              <a:t>Dynamic lights</a:t>
            </a:r>
          </a:p>
          <a:p>
            <a:pPr lvl="1"/>
            <a:r>
              <a:rPr lang="en-US" dirty="0" smtClean="0"/>
              <a:t>Different light types</a:t>
            </a:r>
          </a:p>
          <a:p>
            <a:r>
              <a:rPr lang="en-US" dirty="0" smtClean="0"/>
              <a:t>Cleanly. 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3" y="1794986"/>
            <a:ext cx="7707750" cy="432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465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319338"/>
            <a:ext cx="8437563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5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for each light</a:t>
            </a:r>
          </a:p>
          <a:p>
            <a:pPr lvl="1"/>
            <a:r>
              <a:rPr lang="en-US" dirty="0" smtClean="0"/>
              <a:t>Full-screen quad/triangle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ith scissor/stencil test</a:t>
            </a:r>
          </a:p>
          <a:p>
            <a:pPr lvl="1"/>
            <a:r>
              <a:rPr lang="en-US" dirty="0" smtClean="0"/>
              <a:t>3D bounding geometry. Examples:</a:t>
            </a:r>
          </a:p>
          <a:p>
            <a:pPr lvl="2"/>
            <a:r>
              <a:rPr lang="en-US" dirty="0" smtClean="0"/>
              <a:t>Point light – sphere</a:t>
            </a:r>
          </a:p>
          <a:p>
            <a:pPr lvl="2"/>
            <a:r>
              <a:rPr lang="en-US" dirty="0" smtClean="0"/>
              <a:t>Spot light – cone</a:t>
            </a:r>
          </a:p>
          <a:p>
            <a:pPr lvl="2"/>
            <a:r>
              <a:rPr lang="en-US" dirty="0" smtClean="0"/>
              <a:t>Needs multiple passes.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https://hacks.mozilla.org/2014/01/webgl-deferred-shading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http://marcinignac.com/blog/deferred-rendering-explained/demo/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9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Deferred Rendering in Killzone 2 – Michal Valient</a:t>
            </a:r>
          </a:p>
          <a:p>
            <a:pPr lvl="1"/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www.guerrilla-games.com/publications/dr_kz2_rsx_dev07.pdf</a:t>
            </a:r>
            <a:endParaRPr lang="en-US" sz="1600" dirty="0" smtClean="0"/>
          </a:p>
          <a:p>
            <a:r>
              <a:rPr lang="en-US" sz="2000" dirty="0"/>
              <a:t>Deferred Rendering in </a:t>
            </a:r>
            <a:r>
              <a:rPr lang="en-US" sz="2000" dirty="0" err="1"/>
              <a:t>Leadwerks</a:t>
            </a:r>
            <a:r>
              <a:rPr lang="en-US" sz="2000" dirty="0"/>
              <a:t> Engine - Josh </a:t>
            </a:r>
            <a:r>
              <a:rPr lang="en-US" sz="2000" dirty="0" err="1" smtClean="0"/>
              <a:t>Klint</a:t>
            </a:r>
            <a:endParaRPr lang="en-US" sz="2000" dirty="0" smtClean="0"/>
          </a:p>
          <a:p>
            <a:pPr lvl="1"/>
            <a:r>
              <a:rPr lang="en-US" sz="1600" dirty="0">
                <a:hlinkClick r:id="rId3"/>
              </a:rPr>
              <a:t>http://www.leadwerks.com/files/Deferred_Rendering_in_Leadwerks_Engine.pdf</a:t>
            </a:r>
            <a:endParaRPr lang="en-US" sz="1600" dirty="0"/>
          </a:p>
          <a:p>
            <a:r>
              <a:rPr lang="en-US" sz="2000" dirty="0" smtClean="0"/>
              <a:t>Light Pre-Pass – Wolfgang Engel</a:t>
            </a:r>
          </a:p>
          <a:p>
            <a:pPr lvl="1"/>
            <a:r>
              <a:rPr lang="en-US" sz="1600" dirty="0">
                <a:hlinkClick r:id="rId4"/>
              </a:rPr>
              <a:t>http://www.slideshare.net/cagetu/light-prepass</a:t>
            </a:r>
            <a:endParaRPr lang="en-US" sz="1600" dirty="0" smtClean="0"/>
          </a:p>
          <a:p>
            <a:r>
              <a:rPr lang="en-US" sz="2000" dirty="0" smtClean="0"/>
              <a:t>Compact </a:t>
            </a:r>
            <a:r>
              <a:rPr lang="en-US" sz="2000" dirty="0"/>
              <a:t>Normal Storage for Small </a:t>
            </a:r>
            <a:r>
              <a:rPr lang="en-US" sz="2000" dirty="0" smtClean="0"/>
              <a:t>G-Buffers </a:t>
            </a:r>
            <a:r>
              <a:rPr lang="en-US" sz="2000" dirty="0"/>
              <a:t>– Aras Pranckevičius</a:t>
            </a:r>
            <a:endParaRPr lang="en-US" sz="2000" dirty="0" smtClean="0"/>
          </a:p>
          <a:p>
            <a:pPr lvl="1"/>
            <a:r>
              <a:rPr lang="en-US" sz="1800" dirty="0">
                <a:hlinkClick r:id="rId5"/>
              </a:rPr>
              <a:t>http://aras-p.info/texts/CompactNormalStorage.html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light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  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Render using shader for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this material/light;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 accumulate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in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}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33403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One shader per material/light-type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do vertex transform, rasterization, material part of fragment shader, etc. multiple times for each object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find lights affecting object;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  <a:cs typeface="+mn-cs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Render all lights and materials using a single shader;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609600"/>
          </a:xfrm>
        </p:spPr>
        <p:txBody>
          <a:bodyPr/>
          <a:lstStyle/>
          <a:p>
            <a:r>
              <a:rPr lang="en-US" dirty="0" smtClean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200359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Lots of shaders</a:t>
            </a:r>
          </a:p>
          <a:p>
            <a:pPr lvl="1"/>
            <a:r>
              <a:rPr lang="en-US" dirty="0" smtClean="0"/>
              <a:t>One shader per material/light-combination</a:t>
            </a:r>
          </a:p>
          <a:p>
            <a:pPr lvl="1"/>
            <a:r>
              <a:rPr lang="en-US" dirty="0" smtClean="0"/>
              <a:t>Hard to author shaders</a:t>
            </a:r>
          </a:p>
          <a:p>
            <a:pPr lvl="1"/>
            <a:r>
              <a:rPr lang="en-US" dirty="0" smtClean="0"/>
              <a:t>May require runtime compile/link</a:t>
            </a:r>
          </a:p>
          <a:p>
            <a:pPr lvl="1"/>
            <a:r>
              <a:rPr lang="en-US" dirty="0" smtClean="0"/>
              <a:t>Long </a:t>
            </a:r>
            <a:r>
              <a:rPr lang="en-US" dirty="0" err="1" smtClean="0"/>
              <a:t>ubershader</a:t>
            </a:r>
            <a:r>
              <a:rPr lang="en-US" dirty="0" smtClean="0"/>
              <a:t> increase compile times</a:t>
            </a:r>
          </a:p>
          <a:p>
            <a:pPr lvl="1"/>
            <a:r>
              <a:rPr lang="en-US" dirty="0" smtClean="0"/>
              <a:t>More potential shaders to sort by</a:t>
            </a:r>
          </a:p>
          <a:p>
            <a:r>
              <a:rPr lang="en-US" dirty="0" smtClean="0"/>
              <a:t>Same as multi-pass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5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write properties to g-buffer;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foreach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light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compute light using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g-buffer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accumulate in 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79933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Decouple lighting from scene complexity</a:t>
            </a:r>
          </a:p>
          <a:p>
            <a:r>
              <a:rPr lang="en-US" dirty="0" smtClean="0"/>
              <a:t>Few shaders</a:t>
            </a:r>
          </a:p>
          <a:p>
            <a:pPr lvl="1"/>
            <a:r>
              <a:rPr lang="en-US" dirty="0" smtClean="0"/>
              <a:t>One per material</a:t>
            </a:r>
          </a:p>
          <a:p>
            <a:pPr lvl="1"/>
            <a:r>
              <a:rPr lang="en-US" dirty="0" smtClean="0"/>
              <a:t>One per light type</a:t>
            </a:r>
          </a:p>
          <a:p>
            <a:r>
              <a:rPr lang="en-US" dirty="0" smtClean="0"/>
              <a:t>Only transform and rasterize each object once</a:t>
            </a:r>
          </a:p>
          <a:p>
            <a:r>
              <a:rPr lang="en-US" dirty="0" smtClean="0"/>
              <a:t>Only light non-occluded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4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Memory bandwidth usage </a:t>
            </a:r>
            <a:r>
              <a:rPr lang="en-US" dirty="0"/>
              <a:t>- </a:t>
            </a:r>
            <a:r>
              <a:rPr lang="en-US" dirty="0" smtClean="0"/>
              <a:t>read </a:t>
            </a:r>
            <a:r>
              <a:rPr lang="en-US" dirty="0"/>
              <a:t>g-buffer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Recalculate </a:t>
            </a:r>
            <a:r>
              <a:rPr lang="en-US" dirty="0"/>
              <a:t>full lighting equation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Limited </a:t>
            </a:r>
            <a:r>
              <a:rPr lang="en-US" dirty="0"/>
              <a:t>material properties in g-buffer</a:t>
            </a:r>
          </a:p>
          <a:p>
            <a:r>
              <a:rPr lang="en-US" dirty="0" smtClean="0"/>
              <a:t>MSAA and translucency are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6888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22581</TotalTime>
  <Words>821</Words>
  <Application>Microsoft Macintosh PowerPoint</Application>
  <PresentationFormat>On-screen Show (4:3)</PresentationFormat>
  <Paragraphs>181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Courier New</vt:lpstr>
      <vt:lpstr>Times New Roman</vt:lpstr>
      <vt:lpstr>Wingdings</vt:lpstr>
      <vt:lpstr>Pixel</vt:lpstr>
      <vt:lpstr>Deferred Shading</vt:lpstr>
      <vt:lpstr>Renderer Design</vt:lpstr>
      <vt:lpstr>Forward Rendering – Multi-Pass</vt:lpstr>
      <vt:lpstr>Forward Rendering – Multi-Pass</vt:lpstr>
      <vt:lpstr>Forward Rendering – Single Pass</vt:lpstr>
      <vt:lpstr>Forward Rendering – Single Pass</vt:lpstr>
      <vt:lpstr>Deferred Rendering</vt:lpstr>
      <vt:lpstr>Deferred Rendering</vt:lpstr>
      <vt:lpstr>Deferred Rendering</vt:lpstr>
      <vt:lpstr>G-Buffer Layout in Leadwerks 2.1</vt:lpstr>
      <vt:lpstr>G-Buffer Layout in Leadwerks 2.1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Light Accumulation Pass</vt:lpstr>
      <vt:lpstr>WebGL Demos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Cozzi, Patrick</cp:lastModifiedBy>
  <cp:revision>522</cp:revision>
  <cp:lastPrinted>2012-11-26T17:49:29Z</cp:lastPrinted>
  <dcterms:created xsi:type="dcterms:W3CDTF">2011-01-14T02:17:40Z</dcterms:created>
  <dcterms:modified xsi:type="dcterms:W3CDTF">2016-10-30T21:24:52Z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